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300" r:id="rId2"/>
    <p:sldId id="287" r:id="rId3"/>
    <p:sldId id="308" r:id="rId4"/>
    <p:sldId id="310" r:id="rId5"/>
    <p:sldId id="309" r:id="rId6"/>
    <p:sldId id="27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0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03" autoAdjust="0"/>
    <p:restoredTop sz="94767"/>
  </p:normalViewPr>
  <p:slideViewPr>
    <p:cSldViewPr snapToGrid="0" snapToObjects="1">
      <p:cViewPr varScale="1">
        <p:scale>
          <a:sx n="97" d="100"/>
          <a:sy n="97" d="100"/>
        </p:scale>
        <p:origin x="221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FF11B3-51B9-46C0-92A2-F4959775B6D7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3C5D5-BF96-476E-8DE6-A4BA9A1CCE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6503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12"/>
          <p:cNvSpPr/>
          <p:nvPr userDrawn="1"/>
        </p:nvSpPr>
        <p:spPr>
          <a:xfrm>
            <a:off x="0" y="1237089"/>
            <a:ext cx="2182776" cy="4397512"/>
          </a:xfrm>
          <a:custGeom>
            <a:avLst/>
            <a:gdLst/>
            <a:ahLst/>
            <a:cxnLst/>
            <a:rect l="l" t="t" r="r" b="b"/>
            <a:pathLst>
              <a:path w="1780657" h="3587388">
                <a:moveTo>
                  <a:pt x="0" y="0"/>
                </a:moveTo>
                <a:lnTo>
                  <a:pt x="169736" y="8571"/>
                </a:lnTo>
                <a:cubicBezTo>
                  <a:pt x="1074567" y="100462"/>
                  <a:pt x="1780657" y="864619"/>
                  <a:pt x="1780657" y="1793694"/>
                </a:cubicBezTo>
                <a:cubicBezTo>
                  <a:pt x="1780657" y="2722769"/>
                  <a:pt x="1074567" y="3486927"/>
                  <a:pt x="169736" y="3578817"/>
                </a:cubicBezTo>
                <a:lnTo>
                  <a:pt x="0" y="3587388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43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MIT_DUO_RGB_flat_LR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00000" cy="6089181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lnTo>
                  <a:pt x="0" y="5634601"/>
                </a:lnTo>
                <a:lnTo>
                  <a:pt x="208067" y="5624095"/>
                </a:lnTo>
                <a:cubicBezTo>
                  <a:pt x="1317232" y="5511453"/>
                  <a:pt x="2182776" y="4574729"/>
                  <a:pt x="2182776" y="3435845"/>
                </a:cubicBezTo>
                <a:cubicBezTo>
                  <a:pt x="2182776" y="2296961"/>
                  <a:pt x="1317232" y="1360238"/>
                  <a:pt x="208067" y="1247596"/>
                </a:cubicBezTo>
                <a:lnTo>
                  <a:pt x="0" y="123708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2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942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174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/>
          <p:cNvSpPr/>
          <p:nvPr userDrawn="1"/>
        </p:nvSpPr>
        <p:spPr>
          <a:xfrm rot="10800000">
            <a:off x="5943600" y="1"/>
            <a:ext cx="3200399" cy="3200399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05524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 dirty="0"/>
              <a:t>—</a:t>
            </a:r>
            <a:br>
              <a:rPr lang="en-AU" dirty="0"/>
            </a:br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0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89136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 dirty="0"/>
              <a:t>—</a:t>
            </a:r>
            <a:br>
              <a:rPr lang="en-AU" dirty="0"/>
            </a:br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  <p:sp>
        <p:nvSpPr>
          <p:cNvPr id="15" name="Rectangle 13"/>
          <p:cNvSpPr/>
          <p:nvPr userDrawn="1"/>
        </p:nvSpPr>
        <p:spPr>
          <a:xfrm rot="5400000">
            <a:off x="5943601" y="3"/>
            <a:ext cx="3200396" cy="3200398"/>
          </a:xfrm>
          <a:custGeom>
            <a:avLst/>
            <a:gdLst/>
            <a:ahLst/>
            <a:cxnLst/>
            <a:rect l="l" t="t" r="r" b="b"/>
            <a:pathLst>
              <a:path w="2468880" h="2468881">
                <a:moveTo>
                  <a:pt x="0" y="0"/>
                </a:moveTo>
                <a:lnTo>
                  <a:pt x="2468880" y="0"/>
                </a:lnTo>
                <a:lnTo>
                  <a:pt x="2468880" y="1"/>
                </a:lnTo>
                <a:cubicBezTo>
                  <a:pt x="2468880" y="1363526"/>
                  <a:pt x="1363525" y="2468881"/>
                  <a:pt x="0" y="246888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4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05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9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146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1464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 rot="10800000">
            <a:off x="7997567" y="-1"/>
            <a:ext cx="1146433" cy="1146433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20" y="6356350"/>
            <a:ext cx="7213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9E4DEE52-25AF-7B49-B9FC-7562266B64D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96112"/>
            <a:ext cx="1405942" cy="6297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FB111A6-3D5D-32C6-F256-32910B7B6A70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3712337" y="190500"/>
            <a:ext cx="1754188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1200">
                <a:solidFill>
                  <a:srgbClr val="EEDC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RMIT Classification: Trusted</a:t>
            </a:r>
          </a:p>
        </p:txBody>
      </p:sp>
    </p:spTree>
    <p:extLst>
      <p:ext uri="{BB962C8B-B14F-4D97-AF65-F5344CB8AC3E}">
        <p14:creationId xmlns:p14="http://schemas.microsoft.com/office/powerpoint/2010/main" val="532841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833154"/>
            <a:ext cx="6359207" cy="3058160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—</a:t>
            </a:r>
            <a:br>
              <a:rPr lang="en-US" dirty="0"/>
            </a:br>
            <a:r>
              <a:rPr lang="en-US" sz="4400" dirty="0"/>
              <a:t>Practice 8 Notes</a:t>
            </a:r>
            <a:endParaRPr lang="en-US" dirty="0"/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28176" y="5311515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Machine Learning @ RMIT</a:t>
            </a:r>
            <a:endParaRPr lang="en-US" sz="1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068278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84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Hyperparameter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b="1" dirty="0">
                <a:solidFill>
                  <a:srgbClr val="002060"/>
                </a:solidFill>
                <a:latin typeface="+mn-lt"/>
              </a:rPr>
              <a:t>Objective</a:t>
            </a:r>
            <a:r>
              <a:rPr lang="en-AU" dirty="0">
                <a:solidFill>
                  <a:srgbClr val="002060"/>
                </a:solidFill>
                <a:latin typeface="+mn-lt"/>
              </a:rPr>
              <a:t>: determine “optimal” set of hyperparameters which yield the “best metrics performance” on training set in a grid-search approach.</a:t>
            </a:r>
          </a:p>
          <a:p>
            <a:r>
              <a:rPr lang="en-AU" dirty="0">
                <a:solidFill>
                  <a:srgbClr val="002060"/>
                </a:solidFill>
                <a:latin typeface="+mn-lt"/>
              </a:rPr>
              <a:t>A grid-search is just one of the hyperparameter tuning approaches, but it is the simplest and the most common method in practice.</a:t>
            </a:r>
          </a:p>
          <a:p>
            <a:pPr marL="0" indent="0">
              <a:buNone/>
            </a:pPr>
            <a:endParaRPr lang="en-A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14342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Do not set </a:t>
            </a:r>
            <a:r>
              <a:rPr lang="en-AU" dirty="0" err="1">
                <a:latin typeface="+mn-lt"/>
              </a:rPr>
              <a:t>n_jobs</a:t>
            </a:r>
            <a:r>
              <a:rPr lang="en-AU" dirty="0">
                <a:latin typeface="+mn-lt"/>
              </a:rPr>
              <a:t> = -1 if you are running other software programs/apps on PC.</a:t>
            </a:r>
          </a:p>
        </p:txBody>
      </p:sp>
    </p:spTree>
    <p:extLst>
      <p:ext uri="{BB962C8B-B14F-4D97-AF65-F5344CB8AC3E}">
        <p14:creationId xmlns:p14="http://schemas.microsoft.com/office/powerpoint/2010/main" val="4161375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8C95A-2478-6746-31E5-E066E2C0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6863C-C9FB-0BE8-D0E4-CA314DCA9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binary classification problem</a:t>
            </a:r>
          </a:p>
          <a:p>
            <a:r>
              <a:rPr lang="en-US" dirty="0"/>
              <a:t>One regression problem</a:t>
            </a:r>
          </a:p>
        </p:txBody>
      </p:sp>
    </p:spTree>
    <p:extLst>
      <p:ext uri="{BB962C8B-B14F-4D97-AF65-F5344CB8AC3E}">
        <p14:creationId xmlns:p14="http://schemas.microsoft.com/office/powerpoint/2010/main" val="2707804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Extra tricks if time permits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Tuning and visualising more than 2 hyperparameters</a:t>
            </a:r>
          </a:p>
          <a:p>
            <a:r>
              <a:rPr lang="en-AU" dirty="0">
                <a:latin typeface="+mn-lt"/>
              </a:rPr>
              <a:t>Classification problems</a:t>
            </a:r>
          </a:p>
          <a:p>
            <a:pPr lvl="1"/>
            <a:r>
              <a:rPr lang="en-AU" dirty="0">
                <a:latin typeface="+mn-lt"/>
              </a:rPr>
              <a:t>Class weight as an approach to mitigate imbalanced class issue in a classification problem.</a:t>
            </a:r>
          </a:p>
          <a:p>
            <a:pPr lvl="1"/>
            <a:r>
              <a:rPr lang="en-AU" dirty="0">
                <a:latin typeface="+mn-lt"/>
              </a:rPr>
              <a:t>Shifting threshold to optimise metrics</a:t>
            </a:r>
          </a:p>
          <a:p>
            <a:r>
              <a:rPr lang="en-AU" dirty="0">
                <a:latin typeface="+mn-lt"/>
              </a:rPr>
              <a:t>Regression problems</a:t>
            </a:r>
          </a:p>
          <a:p>
            <a:pPr lvl="1"/>
            <a:r>
              <a:rPr lang="en-AU" dirty="0">
                <a:latin typeface="+mn-lt"/>
              </a:rPr>
              <a:t>Use standardised error in the absence of domain knowledge.</a:t>
            </a:r>
          </a:p>
        </p:txBody>
      </p:sp>
    </p:spTree>
    <p:extLst>
      <p:ext uri="{BB962C8B-B14F-4D97-AF65-F5344CB8AC3E}">
        <p14:creationId xmlns:p14="http://schemas.microsoft.com/office/powerpoint/2010/main" val="3044575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650273"/>
            <a:ext cx="6359207" cy="358357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  <a:latin typeface="+mn-lt"/>
              </a:rPr>
              <a:t>—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Let’s switch to 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28176" y="5137948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913009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BA147E0-0581-F345-8FA1-BD8DED7DA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979" y="1794721"/>
            <a:ext cx="1422164" cy="164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24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MIT 1">
      <a:dk1>
        <a:srgbClr val="000054"/>
      </a:dk1>
      <a:lt1>
        <a:sysClr val="window" lastClr="FFFFFF"/>
      </a:lt1>
      <a:dk2>
        <a:srgbClr val="E60028"/>
      </a:dk2>
      <a:lt2>
        <a:srgbClr val="EEECE1"/>
      </a:lt2>
      <a:accent1>
        <a:srgbClr val="FC9147"/>
      </a:accent1>
      <a:accent2>
        <a:srgbClr val="FAC800"/>
      </a:accent2>
      <a:accent3>
        <a:srgbClr val="00DCB4"/>
      </a:accent3>
      <a:accent4>
        <a:srgbClr val="7AE1AA"/>
      </a:accent4>
      <a:accent5>
        <a:srgbClr val="0078FF"/>
      </a:accent5>
      <a:accent6>
        <a:srgbClr val="00AAFF"/>
      </a:accent6>
      <a:hlink>
        <a:srgbClr val="AA00AA"/>
      </a:hlink>
      <a:folHlink>
        <a:srgbClr val="C864C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857</TotalTime>
  <Words>143</Words>
  <Application>Microsoft Office PowerPoint</Application>
  <PresentationFormat>On-screen Show (4:3)</PresentationFormat>
  <Paragraphs>18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— Practice 8 Notes</vt:lpstr>
      <vt:lpstr>Hyperparameter tuning</vt:lpstr>
      <vt:lpstr>Warnings</vt:lpstr>
      <vt:lpstr>Evaluation Exercises</vt:lpstr>
      <vt:lpstr>Extra tricks if time permits</vt:lpstr>
      <vt:lpstr>— Let’s switch to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Monk</dc:creator>
  <cp:lastModifiedBy>Yongkai Wong</cp:lastModifiedBy>
  <cp:revision>380</cp:revision>
  <dcterms:created xsi:type="dcterms:W3CDTF">2016-11-30T22:43:19Z</dcterms:created>
  <dcterms:modified xsi:type="dcterms:W3CDTF">2024-02-06T08:41:29Z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c3d088b-6243-4963-a2e2-8b321ab7f8fc_Enabled">
    <vt:lpwstr>true</vt:lpwstr>
  </property>
  <property fmtid="{D5CDD505-2E9C-101B-9397-08002B2CF9AE}" pid="3" name="MSIP_Label_8c3d088b-6243-4963-a2e2-8b321ab7f8fc_SetDate">
    <vt:lpwstr>2024-02-06T08:41:16Z</vt:lpwstr>
  </property>
  <property fmtid="{D5CDD505-2E9C-101B-9397-08002B2CF9AE}" pid="4" name="MSIP_Label_8c3d088b-6243-4963-a2e2-8b321ab7f8fc_Method">
    <vt:lpwstr>Standard</vt:lpwstr>
  </property>
  <property fmtid="{D5CDD505-2E9C-101B-9397-08002B2CF9AE}" pid="5" name="MSIP_Label_8c3d088b-6243-4963-a2e2-8b321ab7f8fc_Name">
    <vt:lpwstr>Trusted</vt:lpwstr>
  </property>
  <property fmtid="{D5CDD505-2E9C-101B-9397-08002B2CF9AE}" pid="6" name="MSIP_Label_8c3d088b-6243-4963-a2e2-8b321ab7f8fc_SiteId">
    <vt:lpwstr>d1323671-cdbe-4417-b4d4-bdb24b51316b</vt:lpwstr>
  </property>
  <property fmtid="{D5CDD505-2E9C-101B-9397-08002B2CF9AE}" pid="7" name="MSIP_Label_8c3d088b-6243-4963-a2e2-8b321ab7f8fc_ActionId">
    <vt:lpwstr>020190c2-9a75-4cf5-a6c1-ca7b8275b728</vt:lpwstr>
  </property>
  <property fmtid="{D5CDD505-2E9C-101B-9397-08002B2CF9AE}" pid="8" name="MSIP_Label_8c3d088b-6243-4963-a2e2-8b321ab7f8fc_ContentBits">
    <vt:lpwstr>1</vt:lpwstr>
  </property>
  <property fmtid="{D5CDD505-2E9C-101B-9397-08002B2CF9AE}" pid="9" name="ClassificationContentMarkingHeaderLocations">
    <vt:lpwstr>Office Theme:10</vt:lpwstr>
  </property>
  <property fmtid="{D5CDD505-2E9C-101B-9397-08002B2CF9AE}" pid="10" name="ClassificationContentMarkingHeaderText">
    <vt:lpwstr>RMIT Classification: Trusted</vt:lpwstr>
  </property>
</Properties>
</file>

<file path=docProps/thumbnail.jpeg>
</file>